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  <p:sldMasterId id="2147483656" r:id="rId2"/>
    <p:sldMasterId id="2147483660" r:id="rId3"/>
  </p:sldMasterIdLst>
  <p:notesMasterIdLst>
    <p:notesMasterId r:id="rId20"/>
  </p:notesMasterIdLst>
  <p:handoutMasterIdLst>
    <p:handoutMasterId r:id="rId21"/>
  </p:handoutMasterIdLst>
  <p:sldIdLst>
    <p:sldId id="323" r:id="rId4"/>
    <p:sldId id="324" r:id="rId5"/>
    <p:sldId id="291" r:id="rId6"/>
    <p:sldId id="311" r:id="rId7"/>
    <p:sldId id="312" r:id="rId8"/>
    <p:sldId id="313" r:id="rId9"/>
    <p:sldId id="314" r:id="rId10"/>
    <p:sldId id="310" r:id="rId11"/>
    <p:sldId id="293" r:id="rId12"/>
    <p:sldId id="315" r:id="rId13"/>
    <p:sldId id="317" r:id="rId14"/>
    <p:sldId id="316" r:id="rId15"/>
    <p:sldId id="318" r:id="rId16"/>
    <p:sldId id="326" r:id="rId17"/>
    <p:sldId id="327" r:id="rId18"/>
    <p:sldId id="308" r:id="rId19"/>
  </p:sldIdLst>
  <p:sldSz cx="12192000" cy="6858000"/>
  <p:notesSz cx="6858000" cy="9144000"/>
  <p:embeddedFontLst>
    <p:embeddedFont>
      <p:font typeface="에스코어 드림 5 Medium" panose="020B0503030302020204" pitchFamily="34" charset="-127"/>
      <p:regular r:id="rId22"/>
    </p:embeddedFont>
    <p:embeddedFont>
      <p:font typeface="에스코어 드림 6 Bold" panose="020B0703030302020204" pitchFamily="34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980" autoAdjust="0"/>
  </p:normalViewPr>
  <p:slideViewPr>
    <p:cSldViewPr snapToGrid="0">
      <p:cViewPr varScale="1">
        <p:scale>
          <a:sx n="147" d="100"/>
          <a:sy n="147" d="100"/>
        </p:scale>
        <p:origin x="112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-28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B2B4-01FC-4A2E-B5BB-95177FDD39A9}" type="datetimeFigureOut">
              <a:rPr lang="ko-KR" altLang="en-US" smtClean="0"/>
              <a:pPr/>
              <a:t>2023-06-02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2554A-2EFD-4A1C-AAA1-AD3D325460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62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3535-CF18-473F-8142-07227A8BCF11}" type="datetimeFigureOut">
              <a:rPr lang="ko-KR" altLang="en-US" smtClean="0"/>
              <a:pPr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A260-A431-4C7C-BE37-9568EA67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http://www.thisisgame.com/webzine/news/nboard/11/?n=80946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CA260-A431-4C7C-BE37-9568EA670A3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0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http://news.donga.com/3/all/20180319/89172373/1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http://bbs.ruliweb.com/news/read/105513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CA260-A431-4C7C-BE37-9568EA670A3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CA260-A431-4C7C-BE37-9568EA670A3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8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14.png"/><Relationship Id="rId12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13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7253" y="4727859"/>
            <a:ext cx="46618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  <a:r>
              <a:rPr lang="en-US" altLang="ko-KR" sz="5000" spc="3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5000" spc="3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5000" spc="300" dirty="0" err="1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Cat_Hand</a:t>
            </a:r>
            <a:endParaRPr lang="ko-KR" altLang="en-US" sz="5000" spc="300" dirty="0">
              <a:solidFill>
                <a:srgbClr val="30302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8054" y="4420224"/>
            <a:ext cx="1752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SBS </a:t>
            </a:r>
            <a:r>
              <a:rPr lang="ko-KR" altLang="en-US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기획부 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</a:t>
            </a:r>
            <a:r>
              <a:rPr lang="ko-KR" altLang="en-US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</a:t>
            </a:r>
            <a:endParaRPr lang="en-US" altLang="ko-KR" sz="1600" b="1" dirty="0">
              <a:ln w="22225">
                <a:noFill/>
              </a:ln>
              <a:solidFill>
                <a:srgbClr val="94C3B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16259" y="508436"/>
            <a:ext cx="655948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spc="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모바일 시장 조사 </a:t>
            </a:r>
            <a:r>
              <a:rPr lang="en-US" altLang="ko-KR" sz="4500" spc="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Vol.4</a:t>
            </a:r>
            <a:endParaRPr lang="ko-KR" altLang="en-US" sz="4500" spc="3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31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76454"/>
            <a:ext cx="3991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세븐나이츠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/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프렌즈마블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621" y="773702"/>
            <a:ext cx="441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세븐나이츠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1300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621" y="3968249"/>
            <a:ext cx="4255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프렌즈마블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3324" y="1267560"/>
            <a:ext cx="3816248" cy="2420184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049" y="1267559"/>
            <a:ext cx="3248570" cy="2420185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7542277" y="1267559"/>
            <a:ext cx="4435714" cy="2420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03.08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기준으로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주년 업데이트 공지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일부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콘텐츠 삭제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·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변경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그리고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전면 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오토화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기념 보상은 프로필 아이콘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지급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64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길드 단위로 길드 토너먼트 진행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최근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사황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태오의 각성 </a:t>
            </a:r>
            <a:r>
              <a:rPr lang="ko-KR" altLang="en-US" sz="1600" spc="-15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업데이트 이뤄짐</a:t>
            </a:r>
            <a:endParaRPr lang="en-US" altLang="ko-KR" sz="1600" spc="-15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048" y="4381541"/>
            <a:ext cx="2173427" cy="2347301"/>
          </a:xfrm>
          <a:prstGeom prst="rect">
            <a:avLst/>
          </a:prstGeom>
          <a:noFill/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8158" y="4403651"/>
            <a:ext cx="4414795" cy="2224377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7225637" y="4431780"/>
            <a:ext cx="4603254" cy="2238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02.28,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캐릭터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b="1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러블리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네오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확률 </a:t>
            </a:r>
            <a:b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상승 이벤트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시작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03.06 – 3/12,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프렌즈 이모티콘 지급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이벤트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이외에도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조이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정세운 통한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연예인 홍보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이를 통해 매출 증가와 신규 유저 유치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Twitch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 내 트렌드 게임 중 하나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35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4509" y="376454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리니지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M(12)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233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리니지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M(12)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238" y="1243851"/>
            <a:ext cx="5201881" cy="3679987"/>
          </a:xfrm>
          <a:prstGeom prst="rect">
            <a:avLst/>
          </a:prstGeom>
          <a:noFill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5540" y="1325125"/>
            <a:ext cx="4023102" cy="3463087"/>
          </a:xfrm>
          <a:prstGeom prst="rect">
            <a:avLst/>
          </a:prstGeom>
          <a:noFill/>
        </p:spPr>
      </p:pic>
      <p:pic>
        <p:nvPicPr>
          <p:cNvPr id="1026" name="Picture 2" descr="C:\Users\USER\Desktop\아카데미\시장조사\4주차\리니지M1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0" y="5011758"/>
            <a:ext cx="5634454" cy="152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85540" y="4876132"/>
            <a:ext cx="5509830" cy="1662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설날 기준으로 하락세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였던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리니지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M(12),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02.28 ‘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변신 카드 교체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이벤트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기점으로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28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위에서 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16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위까지 상승 후 계속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상승세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 넘은 사행성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꼬집는 유저가 많음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대다수의 유저의 과금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통한 결과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647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76454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검은 사막 모바일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69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검은 사막 </a:t>
            </a: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238" y="1254783"/>
            <a:ext cx="4586941" cy="137817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240" y="3006422"/>
            <a:ext cx="4601823" cy="162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142689" y="4322948"/>
            <a:ext cx="6355757" cy="2176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03.03, 2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위에 안착 후 아직까지 순위 변동 없는 모습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매출 구조가 기존 모바일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RPG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상이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 점이 주된 요인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아깝다면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결제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돈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아깝다면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</a:t>
            </a:r>
            <a:r>
              <a:rPr lang="en-US" altLang="ko-KR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형식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또한 </a:t>
            </a:r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확률성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아이템이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밸런스에 위해 되지 않고 장신구만 존재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캐쉬 아이템을 게임 재화로 살 수 있으며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재화를 현금으로 살 수 있는 형식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유저 모두를 </a:t>
            </a:r>
            <a:r>
              <a:rPr lang="ko-KR" altLang="en-US" sz="1600" spc="-15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만족시킨 시스템</a:t>
            </a:r>
            <a:endParaRPr lang="en-US" altLang="ko-KR" sz="1600" spc="-15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241" y="5016434"/>
            <a:ext cx="4601822" cy="14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89" y="1254783"/>
            <a:ext cx="5052504" cy="28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13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4257" y="229970"/>
            <a:ext cx="539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[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기획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해외시장 동향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포트나이트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모바일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4257" y="855100"/>
            <a:ext cx="7171666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에픽게임즈의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배틀로얄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포트나이트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iOS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테스트 시작</a:t>
            </a:r>
            <a:endParaRPr lang="en-US" altLang="ko-KR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언리얼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엔진 개발사로 유명한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에픽게임즈는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지난해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9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온라인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포트나이트의 </a:t>
            </a:r>
            <a:r>
              <a:rPr lang="ko-KR" altLang="en-US" sz="1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배틀로얄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버전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무료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출시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만에 전세계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4,000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사용자를 넘기고 지난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초 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전세계 동시 </a:t>
            </a:r>
            <a:r>
              <a:rPr lang="ko-KR" altLang="en-US" sz="1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접속자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수가 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340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만명을 돌파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트위치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tv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인기 게임 순위 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1~2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오르내리는 인기 게임으로 성장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기존의 솔로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듀오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스쿼드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모드뿐만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아니라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20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인조 모드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50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팀배틀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스나이퍼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총격전 모드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전설무기 모드 등 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콘텐츠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선보임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에픽게임즈는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iOS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사용자를 대상으로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포트나이트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모바일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테스트를 진행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기준으로 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미국 앱스토어 다운로드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1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위를 달성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 성과를 기록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크로스 플레이를 지원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PC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유저와 모바일 유저가 함께 플레이가 가능함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테스터 참가는 공식사이트를 통해 지원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할 수 있으며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안드로이드 버전의 테스트는 향후 진행될 예정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100" name="Picture 4" descr="http://file.thisisgame.com/upload/nboard/news/2018/03/13/20180313110832_30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658" y="4155248"/>
            <a:ext cx="3970213" cy="223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file.thisisgame.com/upload/nboard/news/2018/03/13/20180313114919_178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658" y="1680019"/>
            <a:ext cx="3968994" cy="22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99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7265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 시장 주요 토픽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듀랑고</a:t>
            </a:r>
            <a:r>
              <a:rPr lang="ko-KR" altLang="en-US" sz="20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예능 제작</a:t>
            </a:r>
            <a:r>
              <a:rPr lang="en-US" altLang="ko-KR" sz="20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배틀그라운드 모바일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25653" y="883916"/>
            <a:ext cx="7351546" cy="2913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넥슨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-MBC ‘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야생의 땅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듀랑고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＇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활용한 신규 예능 제작</a:t>
            </a:r>
            <a:endParaRPr lang="en-US" altLang="ko-KR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디스이즈게임즈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.2018.03.12)</a:t>
            </a:r>
          </a:p>
          <a:p>
            <a:pPr algn="r">
              <a:lnSpc>
                <a:spcPct val="150000"/>
              </a:lnSpc>
            </a:pPr>
            <a:endParaRPr lang="en-US" altLang="ko-KR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넥슨과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MBC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손을 잡고 모바일 게임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＇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야생의 땅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듀랑고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＇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활용한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신규 예능프로그램 제작에 나선다고 지난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발표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국내 </a:t>
            </a:r>
            <a:r>
              <a:rPr lang="ko-KR" altLang="en-US" sz="1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게임사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최초 방송사와 협력해 게임 원작 기반한 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TV 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예능 프로그램 제작</a:t>
            </a:r>
            <a:endParaRPr lang="en-US" altLang="ko-KR" sz="1600" b="1" u="sng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 리틀 텔레비전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제작진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박경진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PD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이재석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PD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예능 제작에 참여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상반기 중 주말 주요 시간대 첫 방송 예정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3" name="Picture 2" descr="http://file.thisisgame.com/upload/nboard/news/2018/03/12/s_20180312094511_92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3" y="968222"/>
            <a:ext cx="4154607" cy="24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mg.ruliweb.com/data/news19/03m/20/multi/pubg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9" y="4162755"/>
            <a:ext cx="4161451" cy="21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25653" y="3989752"/>
            <a:ext cx="7031845" cy="282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배틀그라운드 모바일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펍지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모바일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글로벌 론칭</a:t>
            </a:r>
            <a:endParaRPr lang="en-US" altLang="ko-KR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루리웹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2018.03.20)</a:t>
            </a:r>
          </a:p>
          <a:p>
            <a:pPr algn="r"/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북미기준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펍지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주식회사와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텐센트가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‘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배틀그라운드 모바일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글로벌 버전이 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북미와 동남아시아에서 출시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모바일 테스트를 시작해 북미 모바일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위를 달리고 있는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‘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포트나이트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배틀로얄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견제하기 위해 북미에서 먼저 출시된 것으로 추정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한국과 일본의 출시일은 아직 발표 예정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28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6143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 시장 주요 토픽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도타</a:t>
            </a:r>
            <a:r>
              <a:rPr lang="en-US" altLang="ko-KR" sz="20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 </a:t>
            </a:r>
            <a:r>
              <a:rPr lang="ko-KR" altLang="en-US" sz="20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en-US" altLang="ko-KR" sz="20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라그나로크</a:t>
            </a:r>
            <a:r>
              <a:rPr lang="en-US" altLang="ko-KR" sz="20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76734" y="945479"/>
            <a:ext cx="7256085" cy="303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도타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2’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카드게임으로 재해석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밸브 신작 ‘</a:t>
            </a: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아티팩트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공개</a:t>
            </a:r>
            <a:endParaRPr lang="en-US" altLang="ko-KR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디스이즈게임즈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2018.03.12)</a:t>
            </a:r>
          </a:p>
          <a:p>
            <a:pPr algn="r">
              <a:lnSpc>
                <a:spcPct val="150000"/>
              </a:lnSpc>
            </a:pPr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벨브는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지난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도타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 IP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활용한 신작 카드 배틀 게임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아티팩트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공개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도타라는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MOBA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장르 특유의 게임방식을 카드 배틀 게임으로 새롭게 재해석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&lt;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아티팩트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라인이라 불리는 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보드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에서 게임이 진행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라인에는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포탑이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자리잡고 있으며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이상의 상대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포탑을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먼저 파괴하면 승리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올해 말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&lt;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아티팩트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출시 예정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년에 모바일 버전으로 양대 마켓에 출시 예정</a:t>
            </a:r>
            <a:endParaRPr lang="en-US" altLang="ko-KR" sz="1600" b="1" u="sng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50" name="Picture 2" descr="http://file.thisisgame.com/upload/nboard/news/2018/03/12/20180312154929_84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29" y="1114973"/>
            <a:ext cx="4646494" cy="26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76734" y="4128424"/>
            <a:ext cx="6761309" cy="2390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원작 그대로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라그나로크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 14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양대 마켓 출시</a:t>
            </a:r>
            <a:endParaRPr lang="en-US" altLang="ko-KR" sz="20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2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인벤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2018.03.14)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사전예약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200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만을 돌파한 라그나로크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지난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14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정식 출시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 인기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순위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1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/4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 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(3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R" altLang="en-US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기존의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3D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배경 위의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2D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캐릭터에서 </a:t>
            </a:r>
            <a:r>
              <a:rPr lang="ko-KR" altLang="en-US" sz="1600" b="1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카툰랜더링을</a:t>
            </a:r>
            <a:r>
              <a:rPr lang="ko-KR" altLang="en-US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기반한 풀</a:t>
            </a:r>
            <a:r>
              <a:rPr lang="en-US" altLang="ko-KR" sz="1600" b="1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3D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전환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사라진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전승시스템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추가된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룬 시스템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요리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비행 등 새로운 콘텐츠 추가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9" name="Picture 2" descr="http://static.inven.co.kr/column/2018/03/14/news/i1551137078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57" y="3855547"/>
            <a:ext cx="4146994" cy="283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30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5926" y="2951947"/>
            <a:ext cx="4060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THANK YOU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7899" y="3782944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by Team, </a:t>
            </a:r>
            <a:r>
              <a:rPr lang="en-US" altLang="ko-KR" sz="1100" dirty="0" err="1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Cat_Hand</a:t>
            </a:r>
            <a:endParaRPr lang="en-US" altLang="ko-KR" sz="1100" dirty="0">
              <a:ln w="22225">
                <a:noFill/>
              </a:ln>
              <a:solidFill>
                <a:srgbClr val="94C3B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Project, Mobile</a:t>
            </a:r>
          </a:p>
        </p:txBody>
      </p:sp>
    </p:spTree>
    <p:extLst>
      <p:ext uri="{BB962C8B-B14F-4D97-AF65-F5344CB8AC3E}">
        <p14:creationId xmlns:p14="http://schemas.microsoft.com/office/powerpoint/2010/main" val="359833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  <a:solidFill>
            <a:schemeClr val="bg1"/>
          </a:solidFill>
        </p:grpSpPr>
        <p:sp>
          <p:nvSpPr>
            <p:cNvPr id="3" name="직사각형 2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29477" y="547632"/>
              <a:ext cx="1920526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94C3BB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CONTENTS</a:t>
              </a:r>
              <a:endParaRPr lang="ko-KR" altLang="en-US" sz="2800" spc="-150" dirty="0">
                <a:solidFill>
                  <a:srgbClr val="94C3BB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Project, Mobile</a:t>
            </a:r>
          </a:p>
        </p:txBody>
      </p:sp>
      <p:pic>
        <p:nvPicPr>
          <p:cNvPr id="6" name="Picture 2" descr="C:\Users\PC\Desktop\게임아카데미\시장조사\팀로고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922462" y="1289927"/>
            <a:ext cx="3498155" cy="1338733"/>
            <a:chOff x="325154" y="1843486"/>
            <a:chExt cx="3498155" cy="1338733"/>
          </a:xfrm>
        </p:grpSpPr>
        <p:sp>
          <p:nvSpPr>
            <p:cNvPr id="8" name="TextBox 7"/>
            <p:cNvSpPr txBox="1"/>
            <p:nvPr/>
          </p:nvSpPr>
          <p:spPr>
            <a:xfrm>
              <a:off x="426864" y="2258889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인기 순위 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top20</a:t>
              </a:r>
            </a:p>
            <a:p>
              <a:pPr algn="ctr"/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게임 소개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인기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154" y="1843486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0302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::  1. </a:t>
              </a:r>
              <a:endParaRPr lang="ko-KR" altLang="en-US" sz="20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2856" y="1843486"/>
              <a:ext cx="2760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인기  분석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22462" y="3258113"/>
            <a:ext cx="3774200" cy="1292662"/>
            <a:chOff x="325154" y="4189728"/>
            <a:chExt cx="3774200" cy="1292662"/>
          </a:xfrm>
        </p:grpSpPr>
        <p:sp>
          <p:nvSpPr>
            <p:cNvPr id="12" name="TextBox 11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매출 순위 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top20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게임 소개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(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매출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25154" y="3180438"/>
                <a:ext cx="8114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30302A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::  2. </a:t>
                </a:r>
                <a:endParaRPr lang="ko-KR" altLang="en-US" sz="2000" dirty="0">
                  <a:solidFill>
                    <a:srgbClr val="30302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모바일</a:t>
                </a:r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시장 매출 분석</a:t>
                </a: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3916606" y="5124953"/>
            <a:ext cx="3774200" cy="1292662"/>
            <a:chOff x="325154" y="4189728"/>
            <a:chExt cx="3774200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[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기획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] 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해외시장 동향 분석</a:t>
              </a:r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주요 토픽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25154" y="3180438"/>
                <a:ext cx="8114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30302A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::  3. </a:t>
                </a:r>
                <a:endParaRPr lang="ko-KR" altLang="en-US" sz="2000" dirty="0">
                  <a:solidFill>
                    <a:srgbClr val="30302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격주간 </a:t>
                </a:r>
                <a:r>
                  <a:rPr lang="ko-KR" altLang="en-US" dirty="0" err="1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모바일</a:t>
                </a:r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시장 소식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561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인기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8010" y="353081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~20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071423"/>
              </p:ext>
            </p:extLst>
          </p:nvPr>
        </p:nvGraphicFramePr>
        <p:xfrm>
          <a:off x="972059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뱅드림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!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걸즈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밴드파티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!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2018.02.05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음악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54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체이스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2018.01.29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수집형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14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NEW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철권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- TEKKEN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2018.03.02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액션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10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연인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2017.12.19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22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spc="-15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600" b="0" spc="-150" baseline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spc="-15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348</a:t>
                      </a:r>
                      <a:r>
                        <a:rPr lang="ko-KR" altLang="en-US" sz="1600" b="0" spc="-15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spc="-15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kern="1200" spc="-15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얼음떙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온라인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실시간 배틀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2018.02.01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아케이드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X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17961"/>
              </p:ext>
            </p:extLst>
          </p:nvPr>
        </p:nvGraphicFramePr>
        <p:xfrm>
          <a:off x="6732173" y="871200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NEW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배틀붐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2018.02.28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9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 베어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베어즈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더 퍼즐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2018.01.08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퍼즐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17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( 3</a:t>
                      </a:r>
                      <a:r>
                        <a:rPr lang="ko-KR" altLang="en-US" sz="1600" kern="1200" dirty="0">
                          <a:solidFill>
                            <a:schemeClr val="dk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+mn-cs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야생의 땅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듀랑고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2018.01.24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55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( 60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kern="1200" dirty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썰매챔피언 </a:t>
                      </a:r>
                      <a:r>
                        <a:rPr lang="en-US" altLang="ko-KR" sz="1300" b="1" i="0" kern="1200" dirty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1300" b="1" i="0" kern="1200" dirty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겨울 스포츠</a:t>
                      </a:r>
                      <a:endParaRPr lang="en-US" altLang="ko-KR" sz="1300" b="1" i="0" kern="1200" dirty="0">
                        <a:solidFill>
                          <a:schemeClr val="dk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2018.01.02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스포츠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NEW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빛의 계승자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2018.03.06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13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pic>
        <p:nvPicPr>
          <p:cNvPr id="3" name="Picture 2" descr="C:\Users\LG\Desktop\4주차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75" y="569629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LG\Desktop\4주차\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45296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LG\Desktop\4주차\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337276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G\Desktop\4주차\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218513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G\Desktop\4주차\1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75" y="100969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G\Desktop\4주차\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569629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G\Desktop\4주차\1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45296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G\Desktop\4주차\1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337276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LG\Desktop\4주차\1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218513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LG\Desktop\4주차\1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99236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38" y="3239522"/>
            <a:ext cx="481012" cy="5603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594" y="3253231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7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105728"/>
              </p:ext>
            </p:extLst>
          </p:nvPr>
        </p:nvGraphicFramePr>
        <p:xfrm>
          <a:off x="972058" y="871200"/>
          <a:ext cx="4410696" cy="5855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NEW )</a:t>
                      </a: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검은사막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모바일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2016.02.28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프렌즈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마블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2017.12.11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Knife Hit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( 86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i="0" kern="1200" dirty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Curling 3D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2015.03.14</a:t>
                      </a:r>
                      <a:endParaRPr lang="ko-KR" altLang="ko-KR" sz="1300" b="1" kern="1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</a:t>
                      </a:r>
                      <a:r>
                        <a:rPr lang="ko-KR" altLang="en-US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스포츠</a:t>
                      </a:r>
                      <a:endParaRPr lang="en-US" altLang="ko-KR" sz="1300" b="1" kern="12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 스토어 순위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X</a:t>
                      </a:r>
                      <a:endParaRPr lang="ko-KR" altLang="ko-KR" sz="1300" b="1" kern="1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NEW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글로리</a:t>
                      </a:r>
                      <a:endParaRPr lang="en-US" altLang="ko-KR" sz="13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 </a:t>
                      </a:r>
                      <a:r>
                        <a:rPr lang="en-US" altLang="ko-KR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2018.02.23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 </a:t>
                      </a:r>
                      <a:r>
                        <a:rPr lang="en-US" altLang="ko-KR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롤플레잉</a:t>
                      </a:r>
                      <a:endParaRPr lang="en-US" altLang="ko-KR" sz="13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</a:t>
                      </a: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스토어 순위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5</a:t>
                      </a:r>
                      <a:r>
                        <a:rPr lang="ko-KR" altLang="en-US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792489"/>
              </p:ext>
            </p:extLst>
          </p:nvPr>
        </p:nvGraphicFramePr>
        <p:xfrm>
          <a:off x="6733016" y="871200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Free Fire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2017.10.01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액션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7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( 33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지구멸망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60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초전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!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2018.02.25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액션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:110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NEW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Sky Ball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2018.03.04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아케이드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8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표창키우기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2018.2.17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캐주얼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115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Rider</a:t>
                      </a:r>
                      <a:endParaRPr kumimoji="0" lang="ko-KR" altLang="en-US" sz="1300" b="1" i="0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2017.06.21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인기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8010" y="35308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1~10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1060" y="2190854"/>
            <a:ext cx="900000" cy="900000"/>
          </a:xfrm>
          <a:prstGeom prst="rect">
            <a:avLst/>
          </a:prstGeom>
          <a:noFill/>
        </p:spPr>
      </p:pic>
      <p:pic>
        <p:nvPicPr>
          <p:cNvPr id="2051" name="Picture 3" descr="C:\Users\kkm98\OneDrive\문서\gevolution_0000359168_icon_100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9349" y="1022794"/>
            <a:ext cx="896729" cy="896729"/>
          </a:xfrm>
          <a:prstGeom prst="rect">
            <a:avLst/>
          </a:prstGeom>
          <a:noFill/>
        </p:spPr>
      </p:pic>
      <p:pic>
        <p:nvPicPr>
          <p:cNvPr id="2050" name="Picture 2" descr="C:\Users\LG\Desktop\4주차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60" y="334725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LG\Desktop\4주차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60" y="45259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LG\Desktop\4주차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60" y="569869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LG\Desktop\4주차\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28" y="102279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LG\Desktop\4주차\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232" y="219085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LG\Desktop\4주차\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232" y="334725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LG\Desktop\4주차\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28" y="45259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LG\Desktop\4주차\1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28" y="569869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189" y="8712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612" y="4398128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80" y="2069324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77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76454"/>
            <a:ext cx="344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철권 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TEKKEN™ -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야생의 땅 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듀랑고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철권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TEKKEN™ -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13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5696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84191" y="1233219"/>
            <a:ext cx="3544699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유명 격투게임 철권의 </a:t>
            </a:r>
            <a:r>
              <a:rPr lang="en-US" altLang="ko-KR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        사용하여 만든 게임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플랫폼에 맞춰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기존의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커멘드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조작 대신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드래그조작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스킬 카드가 존재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하지만 간단한 조작으로 인해 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컨트롤적 재미를 기대한 유저에게     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비난을 받기도 함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621" y="4012209"/>
            <a:ext cx="3890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야생의 땅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듀랑고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18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55302" y="4437909"/>
            <a:ext cx="4804650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2018.03.08 </a:t>
            </a:r>
            <a:r>
              <a:rPr lang="ko-KR" altLang="en-US" sz="16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사냥감 </a:t>
            </a:r>
            <a:r>
              <a:rPr lang="en-US" altLang="ko-KR" sz="16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b="1" spc="-15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아파토사우르스</a:t>
            </a:r>
            <a:r>
              <a:rPr lang="en-US" altLang="ko-KR" sz="16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</a:t>
            </a:r>
            <a:r>
              <a:rPr lang="ko-KR" altLang="en-US" sz="16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업데이트</a:t>
            </a:r>
            <a:endParaRPr lang="en-US" altLang="ko-KR" sz="1600" b="1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페이스북에서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진행된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신규 공룡 이름 맞히기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</a:t>
            </a:r>
          </a:p>
          <a:p>
            <a:pPr algn="just"/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이벤트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유저들에게 보상지급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다만 최근에도 지속적인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서버문제 발생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146" name="Picture 2" descr="철권 모바일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1535" y="1267560"/>
            <a:ext cx="4032780" cy="2267210"/>
          </a:xfrm>
          <a:prstGeom prst="rect">
            <a:avLst/>
          </a:prstGeom>
          <a:noFill/>
        </p:spPr>
      </p:pic>
      <p:pic>
        <p:nvPicPr>
          <p:cNvPr id="6148" name="Picture 4" descr="http://www.gametoc.co.kr/news/photo/201802/47057_89097_422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602" y="1249291"/>
            <a:ext cx="3642231" cy="2258183"/>
          </a:xfrm>
          <a:prstGeom prst="rect">
            <a:avLst/>
          </a:prstGeom>
          <a:noFill/>
        </p:spPr>
      </p:pic>
      <p:pic>
        <p:nvPicPr>
          <p:cNvPr id="6150" name="Picture 6" descr="https://cdn.gamemeca.com/data_center/982/05/201803081349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048" y="4436780"/>
            <a:ext cx="3610903" cy="2257446"/>
          </a:xfrm>
          <a:prstGeom prst="rect">
            <a:avLst/>
          </a:prstGeom>
          <a:noFill/>
        </p:spPr>
      </p:pic>
      <p:pic>
        <p:nvPicPr>
          <p:cNvPr id="6152" name="Picture 8" descr="이미지: 텍스트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535" y="4076376"/>
            <a:ext cx="2834233" cy="2617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3717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83858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- 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Curling 3D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지구멸망 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60</a:t>
            </a: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전</a:t>
            </a:r>
            <a:r>
              <a:rPr lang="en-US" altLang="ko-KR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2967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Curling 3D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04217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11851" y="1282343"/>
            <a:ext cx="3430991" cy="1799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올해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열린 평창 올림픽의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컬링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은메달에 힘입어 인기 급상승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실제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컬링의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규칙과 방식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그대로 구현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멀티 기능 지원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621" y="3871537"/>
            <a:ext cx="372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지구멸망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60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전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25033" y="4356195"/>
            <a:ext cx="389971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플레이어의 행동에 따라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엔딩이 달라지는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엔딩 수집형 게임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우왁굳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’, ’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풍월량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인기스트리머들의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플레이영상으로 인한 홍보효과로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인지도 높아짐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104" name="Picture 8" descr="컬링3d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5206" y="1282343"/>
            <a:ext cx="3253995" cy="2270566"/>
          </a:xfrm>
          <a:prstGeom prst="rect">
            <a:avLst/>
          </a:prstGeom>
          <a:noFill/>
        </p:spPr>
      </p:pic>
      <p:pic>
        <p:nvPicPr>
          <p:cNvPr id="4106" name="Picture 10" descr="curling 3d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049" y="1282343"/>
            <a:ext cx="4560226" cy="2225132"/>
          </a:xfrm>
          <a:prstGeom prst="rect">
            <a:avLst/>
          </a:prstGeom>
          <a:noFill/>
        </p:spPr>
      </p:pic>
      <p:pic>
        <p:nvPicPr>
          <p:cNvPr id="4112" name="Picture 16" descr="지구멸망 60초전에 대한 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46" y="4356196"/>
            <a:ext cx="3694783" cy="2078316"/>
          </a:xfrm>
          <a:prstGeom prst="rect">
            <a:avLst/>
          </a:prstGeom>
          <a:noFill/>
        </p:spPr>
      </p:pic>
      <p:pic>
        <p:nvPicPr>
          <p:cNvPr id="4114" name="Picture 18" descr="지구멸망 60초전 엔딩에 대한 이미지 검색결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6058" y="4343398"/>
            <a:ext cx="3715246" cy="20898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7108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76454"/>
            <a:ext cx="1635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검은 사막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117" y="815055"/>
            <a:ext cx="36455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검은 사막 </a:t>
            </a:r>
            <a:r>
              <a:rPr lang="ko-KR" altLang="en-US" sz="20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0" y="4155131"/>
            <a:ext cx="5518826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펄어비스가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검은사막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엔진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개발한 모바일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MMORPG</a:t>
            </a:r>
          </a:p>
          <a:p>
            <a:pPr algn="just"/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2017.11.23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부터 출시일 까지 </a:t>
            </a:r>
            <a:r>
              <a:rPr lang="ko-KR" altLang="en-US" sz="16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약 </a:t>
            </a:r>
            <a:r>
              <a:rPr lang="en-US" altLang="ko-KR" sz="16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500</a:t>
            </a:r>
            <a:r>
              <a:rPr lang="ko-KR" altLang="en-US" sz="16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명</a:t>
            </a:r>
            <a:r>
              <a:rPr lang="ko-KR" altLang="en-US" sz="1600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사전예약</a:t>
            </a:r>
            <a:endParaRPr lang="en-US" altLang="ko-KR" sz="1600" b="1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출시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 만에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 명 다운로드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 algn="just"/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현재까지 인기순위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위를 유지 중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2018.03.09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이후 월드 보스 추가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등의 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대규모 업데이트 진행</a:t>
            </a:r>
            <a:endParaRPr lang="en-US" altLang="ko-KR" sz="16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124" name="Picture 4" descr="검은사막 모바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117" y="1404888"/>
            <a:ext cx="4705265" cy="2461216"/>
          </a:xfrm>
          <a:prstGeom prst="rect">
            <a:avLst/>
          </a:prstGeom>
          <a:noFill/>
        </p:spPr>
      </p:pic>
      <p:pic>
        <p:nvPicPr>
          <p:cNvPr id="5126" name="Picture 6" descr="'검은사막 모바일'에 추가된 월드보스 '크자카' (사진제공: 펄어비스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404888"/>
            <a:ext cx="4705265" cy="2461216"/>
          </a:xfrm>
          <a:prstGeom prst="rect">
            <a:avLst/>
          </a:prstGeom>
          <a:noFill/>
        </p:spPr>
      </p:pic>
      <p:pic>
        <p:nvPicPr>
          <p:cNvPr id="5128" name="Picture 8" descr="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8408" y="4155131"/>
            <a:ext cx="4703974" cy="23415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945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8010" y="353081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~20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767676"/>
              </p:ext>
            </p:extLst>
          </p:nvPr>
        </p:nvGraphicFramePr>
        <p:xfrm>
          <a:off x="980873" y="863465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세븐나이츠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2014.03.7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9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엑스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(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AxE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2017.09.11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-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로드 모바일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2016.04.27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23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총기시대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2017.9.13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10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( 32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한게임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포커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2014.03.24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카지노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X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85099"/>
              </p:ext>
            </p:extLst>
          </p:nvPr>
        </p:nvGraphicFramePr>
        <p:xfrm>
          <a:off x="6740987" y="862408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열혈강호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2017.01.10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38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짐의 강산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2016.08.08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24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운명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2018.01.22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액션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16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kern="1200" dirty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 베어 </a:t>
                      </a:r>
                      <a:r>
                        <a:rPr lang="ko-KR" altLang="en-US" sz="1300" b="1" i="0" kern="1200" dirty="0" err="1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베어스</a:t>
                      </a:r>
                      <a:r>
                        <a:rPr lang="ko-KR" altLang="en-US" sz="1300" b="1" i="0" kern="1200" dirty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더 퍼즐 </a:t>
                      </a:r>
                      <a:endParaRPr lang="en-US" altLang="ko-KR" sz="1300" b="1" i="0" kern="1200" dirty="0">
                        <a:solidFill>
                          <a:schemeClr val="dk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2016.05.26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13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테라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2017.11.26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26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7640" y="3399297"/>
            <a:ext cx="900000" cy="900000"/>
          </a:xfrm>
          <a:prstGeom prst="rect">
            <a:avLst/>
          </a:prstGeom>
          <a:noFill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0047" y="1016595"/>
            <a:ext cx="900000" cy="900000"/>
          </a:xfrm>
          <a:prstGeom prst="rect">
            <a:avLst/>
          </a:prstGeom>
          <a:noFill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2545" y="5710280"/>
            <a:ext cx="900000" cy="900000"/>
          </a:xfrm>
          <a:prstGeom prst="rect">
            <a:avLst/>
          </a:prstGeom>
          <a:noFill/>
        </p:spPr>
      </p:pic>
      <p:pic>
        <p:nvPicPr>
          <p:cNvPr id="1027" name="Picture 3" descr="C:\Users\kkm98\OneDrive\문서\gevolution_0000375308_icon_1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33703" y="4537261"/>
            <a:ext cx="895375" cy="895375"/>
          </a:xfrm>
          <a:prstGeom prst="rect">
            <a:avLst/>
          </a:prstGeom>
          <a:noFill/>
        </p:spPr>
      </p:pic>
      <p:pic>
        <p:nvPicPr>
          <p:cNvPr id="1026" name="Picture 2" descr="C:\Users\kkm98\OneDrive\문서\gevolution_0000383393_icon_1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49789" y="3397046"/>
            <a:ext cx="880540" cy="880540"/>
          </a:xfrm>
          <a:prstGeom prst="rect">
            <a:avLst/>
          </a:prstGeom>
          <a:noFill/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7414" y="2215808"/>
            <a:ext cx="900000" cy="900000"/>
          </a:xfrm>
          <a:prstGeom prst="rect">
            <a:avLst/>
          </a:prstGeom>
          <a:noFill/>
        </p:spPr>
      </p:pic>
      <p:pic>
        <p:nvPicPr>
          <p:cNvPr id="2" name="Picture 3" descr="C:\Users\kkm98\OneDrive\문서\gevolution_0000024796_icon_10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73951" y="5660796"/>
            <a:ext cx="926709" cy="926709"/>
          </a:xfrm>
          <a:prstGeom prst="rect">
            <a:avLst/>
          </a:prstGeom>
          <a:noFill/>
        </p:spPr>
      </p:pic>
      <p:pic>
        <p:nvPicPr>
          <p:cNvPr id="1028" name="Picture 4" descr="C:\Users\kkm98\OneDrive\문서\gevolution_0000340510_icon_100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92393" y="4520891"/>
            <a:ext cx="896704" cy="896755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6971" y="2176343"/>
            <a:ext cx="898665" cy="898665"/>
          </a:xfrm>
          <a:prstGeom prst="rect">
            <a:avLst/>
          </a:prstGeom>
          <a:noFill/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1191" y="1009827"/>
            <a:ext cx="900000" cy="900000"/>
          </a:xfrm>
          <a:prstGeom prst="rect">
            <a:avLst/>
          </a:prstGeom>
          <a:noFill/>
        </p:spPr>
      </p:pic>
      <p:pic>
        <p:nvPicPr>
          <p:cNvPr id="17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286" y="87856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4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195891"/>
              </p:ext>
            </p:extLst>
          </p:nvPr>
        </p:nvGraphicFramePr>
        <p:xfrm>
          <a:off x="972081" y="862408"/>
          <a:ext cx="4410696" cy="5933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- )</a:t>
                      </a: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리니지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 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2017.07.05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롤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300" b="1" dirty="0" err="1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플레잉</a:t>
                      </a:r>
                      <a:endParaRPr lang="en-US" altLang="ko-KR" sz="13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dirty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 스토어 순위</a:t>
                      </a:r>
                      <a:r>
                        <a:rPr lang="en-US" altLang="ko-KR" sz="1300" b="1" dirty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X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NEW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검은사막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모바일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2016.02.28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리니지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 </a:t>
                      </a:r>
                      <a:r>
                        <a:rPr lang="ko-KR" altLang="en-US" sz="13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레볼루션</a:t>
                      </a:r>
                      <a:endParaRPr lang="en-US" altLang="ko-KR" sz="1300" b="1" kern="12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2016.12.13</a:t>
                      </a:r>
                      <a:endParaRPr lang="ko-KR" altLang="ko-KR" sz="1300" b="1" kern="1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롤플레잉</a:t>
                      </a:r>
                      <a:endParaRPr lang="en-US" altLang="ko-KR" sz="1300" b="1" kern="12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 스토어 순위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5</a:t>
                      </a: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ko-KR" altLang="ko-KR" sz="1300" b="1" kern="1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kern="1200" dirty="0" err="1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모두의마블</a:t>
                      </a:r>
                      <a:r>
                        <a:rPr lang="ko-KR" altLang="en-US" sz="1300" b="1" i="0" kern="1200" dirty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300" b="1" i="0" kern="1200" dirty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lang="en-US" altLang="ko-KR" sz="1300" b="1" i="0" kern="1200" dirty="0" err="1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lang="en-US" altLang="ko-KR" sz="1300" b="1" i="0" kern="1200" dirty="0">
                        <a:solidFill>
                          <a:schemeClr val="dk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2013.06.12</a:t>
                      </a:r>
                      <a:endParaRPr lang="ko-KR" altLang="ko-KR" sz="1300" b="1" kern="1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보드</a:t>
                      </a:r>
                      <a:endParaRPr lang="en-US" altLang="ko-KR" sz="1300" b="1" kern="12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 스토어 순위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4</a:t>
                      </a: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ko-KR" altLang="ko-KR" sz="1300" b="1" kern="1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5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( 11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피망포커 </a:t>
                      </a:r>
                      <a:r>
                        <a:rPr lang="en-US" altLang="ko-KR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-</a:t>
                      </a:r>
                      <a:r>
                        <a:rPr lang="ko-KR" altLang="en-US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카지노 </a:t>
                      </a:r>
                      <a:r>
                        <a:rPr lang="ko-KR" altLang="en-US" sz="13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로얄</a:t>
                      </a:r>
                      <a:endParaRPr lang="ko-KR" altLang="en-US" sz="13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2013.08.28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카지노</a:t>
                      </a:r>
                      <a:endParaRPr lang="en-US" altLang="ko-KR" sz="13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</a:t>
                      </a:r>
                      <a:r>
                        <a:rPr lang="ko-KR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스토어 순위</a:t>
                      </a:r>
                      <a:r>
                        <a:rPr lang="en-US" altLang="ko-KR" sz="13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X</a:t>
                      </a:r>
                      <a:endParaRPr lang="ko-KR" altLang="ko-KR" sz="1300" b="1" kern="1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pic>
        <p:nvPicPr>
          <p:cNvPr id="9" name="Picture 3" descr="C:\Users\kkm98\Desktop\가마우지\gevolution_0000321075_icon_1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730" y="1021433"/>
            <a:ext cx="898665" cy="900000"/>
          </a:xfrm>
          <a:prstGeom prst="rect">
            <a:avLst/>
          </a:prstGeom>
          <a:noFill/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44938"/>
              </p:ext>
            </p:extLst>
          </p:nvPr>
        </p:nvGraphicFramePr>
        <p:xfrm>
          <a:off x="6733039" y="862408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( 2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오버히트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2017.11.25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</a:t>
                      </a:r>
                      <a:r>
                        <a:rPr lang="ko-KR" altLang="ko-KR" sz="1300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스토어 순위</a:t>
                      </a:r>
                      <a:r>
                        <a:rPr lang="en-US" altLang="ko-KR" sz="1300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7</a:t>
                      </a:r>
                      <a:r>
                        <a:rPr lang="ko-KR" altLang="ko-KR" sz="1300" kern="1200" dirty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ko-KR" altLang="ko-KR" sz="1300" kern="1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( 33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리니지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M(12)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2017.06.19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2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( 6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kern="1200" dirty="0">
                        <a:solidFill>
                          <a:schemeClr val="dk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프렌즈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마블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2017.12.11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보드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6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( 1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↑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체이스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kumimoji="0" lang="ko-KR" altLang="en-US" sz="13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2018.1.29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8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( 4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↓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latinLnBrk="1"/>
                      <a:endParaRPr lang="ko-KR" altLang="en-US" sz="1600" b="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페이트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오더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2017.11.20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11</a:t>
                      </a:r>
                      <a:r>
                        <a:rPr kumimoji="0" lang="ko-KR" altLang="en-US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8010" y="35308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1~10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1255" y="4554714"/>
            <a:ext cx="900000" cy="900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9372" y="5699031"/>
            <a:ext cx="898665" cy="898665"/>
          </a:xfrm>
          <a:prstGeom prst="rect">
            <a:avLst/>
          </a:prstGeom>
          <a:noFill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0082" y="3365862"/>
            <a:ext cx="900000" cy="900000"/>
          </a:xfrm>
          <a:prstGeom prst="rect">
            <a:avLst/>
          </a:prstGeom>
          <a:noFill/>
        </p:spPr>
      </p:pic>
      <p:pic>
        <p:nvPicPr>
          <p:cNvPr id="22" name="Picture 4" descr="C:\Users\kkm98\Desktop\가마우지\gevolution_0000252608_icon_1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61731" y="3355054"/>
            <a:ext cx="901338" cy="900000"/>
          </a:xfrm>
          <a:prstGeom prst="rect">
            <a:avLst/>
          </a:prstGeom>
          <a:noFill/>
        </p:spPr>
      </p:pic>
      <p:pic>
        <p:nvPicPr>
          <p:cNvPr id="2051" name="Picture 3" descr="C:\Users\kkm98\OneDrive\문서\gevolution_0000359168_icon_100 (1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68585" y="2183260"/>
            <a:ext cx="896729" cy="896729"/>
          </a:xfrm>
          <a:prstGeom prst="rect">
            <a:avLst/>
          </a:prstGeom>
          <a:noFill/>
        </p:spPr>
      </p:pic>
      <p:pic>
        <p:nvPicPr>
          <p:cNvPr id="2052" name="Picture 4" descr="C:\Users\kkm98\OneDrive\문서\gevolution_0000013929_icon_10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69834" y="4521933"/>
            <a:ext cx="895480" cy="895480"/>
          </a:xfrm>
          <a:prstGeom prst="rect">
            <a:avLst/>
          </a:prstGeom>
          <a:noFill/>
        </p:spPr>
      </p:pic>
      <p:pic>
        <p:nvPicPr>
          <p:cNvPr id="2053" name="Picture 5" descr="C:\Users\kkm98\OneDrive\문서\gevolution_0000358604_icon_100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25068" y="1014002"/>
            <a:ext cx="911459" cy="910938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0586" y="5691237"/>
            <a:ext cx="898665" cy="898665"/>
          </a:xfrm>
          <a:prstGeom prst="rect">
            <a:avLst/>
          </a:prstGeom>
          <a:noFill/>
        </p:spPr>
      </p:pic>
      <p:pic>
        <p:nvPicPr>
          <p:cNvPr id="2054" name="Picture 6" descr="C:\Users\kkm98\OneDrive\문서\gevolution_0000301147_icon_100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25251" y="2197651"/>
            <a:ext cx="896286" cy="896286"/>
          </a:xfrm>
          <a:prstGeom prst="rect">
            <a:avLst/>
          </a:prstGeom>
          <a:noFill/>
        </p:spPr>
      </p:pic>
      <p:pic>
        <p:nvPicPr>
          <p:cNvPr id="16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72" y="2036593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259" y="202744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259" y="3218538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295129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buFont typeface="Arial" pitchFamily="34" charset="0"/>
          <a:buChar char="•"/>
          <a:defRPr dirty="0" smtClean="0">
            <a:latin typeface="a고딕13" charset="-127"/>
            <a:ea typeface="a고딕13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3648</TotalTime>
  <Words>1979</Words>
  <Application>Microsoft Office PowerPoint</Application>
  <PresentationFormat>와이드스크린</PresentationFormat>
  <Paragraphs>402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에스코어 드림 6 Bold</vt:lpstr>
      <vt:lpstr>Arial</vt:lpstr>
      <vt:lpstr>a고딕13</vt:lpstr>
      <vt:lpstr>Wingdings</vt:lpstr>
      <vt:lpstr>맑은 고딕</vt:lpstr>
      <vt:lpstr>나눔스퀘어</vt:lpstr>
      <vt:lpstr>에스코어 드림 5 Medium</vt:lpstr>
      <vt:lpstr>메인 레이아웃_1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박준기</cp:lastModifiedBy>
  <cp:revision>366</cp:revision>
  <dcterms:created xsi:type="dcterms:W3CDTF">2017-10-13T13:12:51Z</dcterms:created>
  <dcterms:modified xsi:type="dcterms:W3CDTF">2023-06-02T08:05:49Z</dcterms:modified>
</cp:coreProperties>
</file>